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68C49C6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7" r:id="rId6"/>
    <p:sldId id="274" r:id="rId7"/>
    <p:sldId id="273" r:id="rId8"/>
    <p:sldId id="27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B56C3F-2597-0119-6C2A-8083BC121155}" name="Guinanao, Raphaelle Therese - (rtguinanao)" initials="G(" userId="S::rtguinanao@email.arizona.edu::bdf63a1a-862a-448f-9735-659f1bcdf6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F5CB0-A983-47A7-91C2-317B34DCE5A5}" v="311" dt="2022-03-16T23:48:24.861"/>
    <p1510:client id="{2F9DDB40-6FAB-6B62-423E-E04D53EEE988}" v="323" dt="2022-04-09T00:16:13.795"/>
    <p1510:client id="{3D5F0931-4115-A16E-72E4-F3F59ACF3868}" v="153" dt="2022-04-05T19:59:34.160"/>
    <p1510:client id="{3E8FA2C7-FCAD-B9B3-8B84-2B9169E6DB17}" v="432" dt="2022-04-01T21:02:28.835"/>
    <p1510:client id="{5547193F-B7E4-5FD8-48A0-F3AA82ABE743}" v="805" dt="2022-03-29T22:49:22.803"/>
    <p1510:client id="{B917F50C-ADF0-E7FE-CAA0-69D53648F960}" v="691" dt="2022-03-23T22:54:25.557"/>
    <p1510:client id="{C4E2D9D4-237F-AF38-3897-8ABF67B50F6F}" v="316" dt="2022-04-09T00:48:04.846"/>
    <p1510:client id="{CC4774D2-15F2-FF5C-EE3B-D4CF09CFC2CF}" v="16" dt="2022-04-01T16:01:53.500"/>
    <p1510:client id="{D7CFDE7C-94E5-9022-3C83-5BE004F4793B}" v="573" dt="2022-04-08T21:31:42.482"/>
    <p1510:client id="{DFB628C2-EEB7-7F41-1D04-105D020376B1}" v="666" dt="2022-03-29T19:54:00.536"/>
    <p1510:client id="{FA692DE2-C684-A736-E1F8-AEA0E1C4D5CB}" v="4" dt="2022-03-18T21:00:36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00_68C49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250EBA-9C6E-465C-A90E-1298648B3D4B}" authorId="{5CB56C3F-2597-0119-6C2A-8083BC121155}" status="resolved" created="2022-03-16T22:49:55.35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9857222" sldId="256"/>
      <ac:spMk id="2" creationId="{00000000-0000-0000-0000-000000000000}"/>
    </ac:deMkLst>
    <p188:txBody>
      <a:bodyPr/>
      <a:lstStyle/>
      <a:p>
        <a:r>
          <a:rPr lang="en-US"/>
          <a:t>also add pictures of nasa, u of a, etc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C9C9F-A008-44AB-9B10-DB1BE2115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3C13566-D6AB-4B53-A684-76E47DF355F5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Calibrate Simulations</a:t>
          </a:r>
          <a:endParaRPr lang="en-US"/>
        </a:p>
      </dgm:t>
    </dgm:pt>
    <dgm:pt modelId="{ABFDD46B-8A5C-4EBB-8BA0-24FA7EC30571}" type="parTrans" cxnId="{78F056C8-173D-4377-AFC9-0F413E583FA1}">
      <dgm:prSet/>
      <dgm:spPr/>
    </dgm:pt>
    <dgm:pt modelId="{6E0AD92B-6233-45ED-92BF-5A274885B885}" type="sibTrans" cxnId="{78F056C8-173D-4377-AFC9-0F413E583FA1}">
      <dgm:prSet/>
      <dgm:spPr/>
    </dgm:pt>
    <dgm:pt modelId="{D9C6628D-8FD5-4F06-9432-59D194885175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Prepare geometrical parts</a:t>
          </a:r>
          <a:endParaRPr lang="en-US"/>
        </a:p>
      </dgm:t>
    </dgm:pt>
    <dgm:pt modelId="{B5735BED-F969-42A6-9CC1-722C6A197BC9}" type="parTrans" cxnId="{2E53A2BF-67DC-47BA-BA41-74277E93CCF9}">
      <dgm:prSet/>
      <dgm:spPr/>
    </dgm:pt>
    <dgm:pt modelId="{0D39661F-728A-4D31-BE62-292D843CB465}" type="sibTrans" cxnId="{2E53A2BF-67DC-47BA-BA41-74277E93CCF9}">
      <dgm:prSet/>
      <dgm:spPr/>
    </dgm:pt>
    <dgm:pt modelId="{0A10FF62-BA08-460D-A4C1-ACC9277B049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Run simulations of combinations of different parts and process parameters</a:t>
          </a:r>
          <a:endParaRPr lang="en-US"/>
        </a:p>
      </dgm:t>
    </dgm:pt>
    <dgm:pt modelId="{C115BA1A-A231-4BC2-A5D9-AB17893274A3}" type="parTrans" cxnId="{1F304B67-5146-4C3F-B6D4-E06FCAA720F1}">
      <dgm:prSet/>
      <dgm:spPr/>
    </dgm:pt>
    <dgm:pt modelId="{BABC5998-56E6-4106-AC22-45E74C7D30E1}" type="sibTrans" cxnId="{1F304B67-5146-4C3F-B6D4-E06FCAA720F1}">
      <dgm:prSet/>
      <dgm:spPr/>
    </dgm:pt>
    <dgm:pt modelId="{A7832B17-9CF4-487B-82B5-5AB0DEBA11C9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Examine and analyze results</a:t>
          </a:r>
        </a:p>
      </dgm:t>
    </dgm:pt>
    <dgm:pt modelId="{60AC4B9A-9CAB-4813-83E6-061867E78FA0}" type="parTrans" cxnId="{76A4A026-1DDC-4708-93CC-A5F0EA8241B2}">
      <dgm:prSet/>
      <dgm:spPr/>
    </dgm:pt>
    <dgm:pt modelId="{5B70F5E6-F42B-4131-B444-606F021F87E3}" type="sibTrans" cxnId="{76A4A026-1DDC-4708-93CC-A5F0EA8241B2}">
      <dgm:prSet/>
      <dgm:spPr/>
    </dgm:pt>
    <dgm:pt modelId="{F8549B07-07B9-42C8-B5FA-07053383420B}" type="pres">
      <dgm:prSet presAssocID="{71BC9C9F-A008-44AB-9B10-DB1BE2115633}" presName="Name0" presStyleCnt="0">
        <dgm:presLayoutVars>
          <dgm:dir/>
          <dgm:animLvl val="lvl"/>
          <dgm:resizeHandles val="exact"/>
        </dgm:presLayoutVars>
      </dgm:prSet>
      <dgm:spPr/>
    </dgm:pt>
    <dgm:pt modelId="{C3C799D7-77CF-40BF-BA9D-CEE6BCD91355}" type="pres">
      <dgm:prSet presAssocID="{13C13566-D6AB-4B53-A684-76E47DF355F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9EAD34-CBC6-4005-844B-C8BCD092C72F}" type="pres">
      <dgm:prSet presAssocID="{6E0AD92B-6233-45ED-92BF-5A274885B885}" presName="parTxOnlySpace" presStyleCnt="0"/>
      <dgm:spPr/>
    </dgm:pt>
    <dgm:pt modelId="{2612D62C-3E61-416B-8910-90634240691D}" type="pres">
      <dgm:prSet presAssocID="{D9C6628D-8FD5-4F06-9432-59D19488517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588450-43A8-4E63-B981-DFA4ACA3A100}" type="pres">
      <dgm:prSet presAssocID="{0D39661F-728A-4D31-BE62-292D843CB465}" presName="parTxOnlySpace" presStyleCnt="0"/>
      <dgm:spPr/>
    </dgm:pt>
    <dgm:pt modelId="{23E61262-1427-42A2-A8B4-E17DA6BFA801}" type="pres">
      <dgm:prSet presAssocID="{0A10FF62-BA08-460D-A4C1-ACC9277B049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A6D1CF-1159-4130-B611-96596F240AAB}" type="pres">
      <dgm:prSet presAssocID="{BABC5998-56E6-4106-AC22-45E74C7D30E1}" presName="parTxOnlySpace" presStyleCnt="0"/>
      <dgm:spPr/>
    </dgm:pt>
    <dgm:pt modelId="{7C7B3E8F-4457-4A89-A31D-A4D483F724B0}" type="pres">
      <dgm:prSet presAssocID="{A7832B17-9CF4-487B-82B5-5AB0DEBA11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729BF06-EE4F-4F86-AA92-850AB7666347}" type="presOf" srcId="{D9C6628D-8FD5-4F06-9432-59D194885175}" destId="{2612D62C-3E61-416B-8910-90634240691D}" srcOrd="0" destOrd="0" presId="urn:microsoft.com/office/officeart/2005/8/layout/chevron1"/>
    <dgm:cxn modelId="{BF0F9A0D-00A1-4F82-848A-2512F16F0D2A}" type="presOf" srcId="{71BC9C9F-A008-44AB-9B10-DB1BE2115633}" destId="{F8549B07-07B9-42C8-B5FA-07053383420B}" srcOrd="0" destOrd="0" presId="urn:microsoft.com/office/officeart/2005/8/layout/chevron1"/>
    <dgm:cxn modelId="{66B66E11-378F-474B-B1E3-C65BF855F892}" type="presOf" srcId="{13C13566-D6AB-4B53-A684-76E47DF355F5}" destId="{C3C799D7-77CF-40BF-BA9D-CEE6BCD91355}" srcOrd="0" destOrd="0" presId="urn:microsoft.com/office/officeart/2005/8/layout/chevron1"/>
    <dgm:cxn modelId="{76A4A026-1DDC-4708-93CC-A5F0EA8241B2}" srcId="{71BC9C9F-A008-44AB-9B10-DB1BE2115633}" destId="{A7832B17-9CF4-487B-82B5-5AB0DEBA11C9}" srcOrd="3" destOrd="0" parTransId="{60AC4B9A-9CAB-4813-83E6-061867E78FA0}" sibTransId="{5B70F5E6-F42B-4131-B444-606F021F87E3}"/>
    <dgm:cxn modelId="{1F304B67-5146-4C3F-B6D4-E06FCAA720F1}" srcId="{71BC9C9F-A008-44AB-9B10-DB1BE2115633}" destId="{0A10FF62-BA08-460D-A4C1-ACC9277B0494}" srcOrd="2" destOrd="0" parTransId="{C115BA1A-A231-4BC2-A5D9-AB17893274A3}" sibTransId="{BABC5998-56E6-4106-AC22-45E74C7D30E1}"/>
    <dgm:cxn modelId="{4F1FE584-BB86-41D3-BC7D-776911BD4C27}" type="presOf" srcId="{A7832B17-9CF4-487B-82B5-5AB0DEBA11C9}" destId="{7C7B3E8F-4457-4A89-A31D-A4D483F724B0}" srcOrd="0" destOrd="0" presId="urn:microsoft.com/office/officeart/2005/8/layout/chevron1"/>
    <dgm:cxn modelId="{2E53A2BF-67DC-47BA-BA41-74277E93CCF9}" srcId="{71BC9C9F-A008-44AB-9B10-DB1BE2115633}" destId="{D9C6628D-8FD5-4F06-9432-59D194885175}" srcOrd="1" destOrd="0" parTransId="{B5735BED-F969-42A6-9CC1-722C6A197BC9}" sibTransId="{0D39661F-728A-4D31-BE62-292D843CB465}"/>
    <dgm:cxn modelId="{350083C1-AAC4-4FCB-A2D4-2E1495840FB1}" type="presOf" srcId="{0A10FF62-BA08-460D-A4C1-ACC9277B0494}" destId="{23E61262-1427-42A2-A8B4-E17DA6BFA801}" srcOrd="0" destOrd="0" presId="urn:microsoft.com/office/officeart/2005/8/layout/chevron1"/>
    <dgm:cxn modelId="{78F056C8-173D-4377-AFC9-0F413E583FA1}" srcId="{71BC9C9F-A008-44AB-9B10-DB1BE2115633}" destId="{13C13566-D6AB-4B53-A684-76E47DF355F5}" srcOrd="0" destOrd="0" parTransId="{ABFDD46B-8A5C-4EBB-8BA0-24FA7EC30571}" sibTransId="{6E0AD92B-6233-45ED-92BF-5A274885B885}"/>
    <dgm:cxn modelId="{AF66A4C1-F525-45C1-B171-7AD10C170E4B}" type="presParOf" srcId="{F8549B07-07B9-42C8-B5FA-07053383420B}" destId="{C3C799D7-77CF-40BF-BA9D-CEE6BCD91355}" srcOrd="0" destOrd="0" presId="urn:microsoft.com/office/officeart/2005/8/layout/chevron1"/>
    <dgm:cxn modelId="{F01FA558-BC30-4716-8606-18C580E404A4}" type="presParOf" srcId="{F8549B07-07B9-42C8-B5FA-07053383420B}" destId="{619EAD34-CBC6-4005-844B-C8BCD092C72F}" srcOrd="1" destOrd="0" presId="urn:microsoft.com/office/officeart/2005/8/layout/chevron1"/>
    <dgm:cxn modelId="{4D140CE1-8409-40AD-A035-C185FB1EED08}" type="presParOf" srcId="{F8549B07-07B9-42C8-B5FA-07053383420B}" destId="{2612D62C-3E61-416B-8910-90634240691D}" srcOrd="2" destOrd="0" presId="urn:microsoft.com/office/officeart/2005/8/layout/chevron1"/>
    <dgm:cxn modelId="{EEAD40EA-2894-4595-8D4B-8F3E70A4FDC0}" type="presParOf" srcId="{F8549B07-07B9-42C8-B5FA-07053383420B}" destId="{48588450-43A8-4E63-B981-DFA4ACA3A100}" srcOrd="3" destOrd="0" presId="urn:microsoft.com/office/officeart/2005/8/layout/chevron1"/>
    <dgm:cxn modelId="{0DA2E38C-6463-4C7C-984F-418BDBC22C54}" type="presParOf" srcId="{F8549B07-07B9-42C8-B5FA-07053383420B}" destId="{23E61262-1427-42A2-A8B4-E17DA6BFA801}" srcOrd="4" destOrd="0" presId="urn:microsoft.com/office/officeart/2005/8/layout/chevron1"/>
    <dgm:cxn modelId="{77E3A0BD-FDF8-474C-828D-AFEE900A05CB}" type="presParOf" srcId="{F8549B07-07B9-42C8-B5FA-07053383420B}" destId="{BBA6D1CF-1159-4130-B611-96596F240AAB}" srcOrd="5" destOrd="0" presId="urn:microsoft.com/office/officeart/2005/8/layout/chevron1"/>
    <dgm:cxn modelId="{FE2A58D4-F42B-4310-A40F-419C0A7B13A8}" type="presParOf" srcId="{F8549B07-07B9-42C8-B5FA-07053383420B}" destId="{7C7B3E8F-4457-4A89-A31D-A4D483F724B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799D7-77CF-40BF-BA9D-CEE6BCD91355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Calibrate Simulations</a:t>
          </a:r>
          <a:endParaRPr lang="en-US" sz="1600" kern="1200"/>
        </a:p>
      </dsp:txBody>
      <dsp:txXfrm>
        <a:off x="572760" y="1607785"/>
        <a:ext cx="1703651" cy="1135766"/>
      </dsp:txXfrm>
    </dsp:sp>
    <dsp:sp modelId="{2612D62C-3E61-416B-8910-90634240691D}">
      <dsp:nvSpPr>
        <dsp:cNvPr id="0" name=""/>
        <dsp:cNvSpPr/>
      </dsp:nvSpPr>
      <dsp:spPr>
        <a:xfrm>
          <a:off x="2560353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Prepare geometrical parts</a:t>
          </a:r>
          <a:endParaRPr lang="en-US" sz="1600" kern="1200"/>
        </a:p>
      </dsp:txBody>
      <dsp:txXfrm>
        <a:off x="3128236" y="1607785"/>
        <a:ext cx="1703651" cy="1135766"/>
      </dsp:txXfrm>
    </dsp:sp>
    <dsp:sp modelId="{23E61262-1427-42A2-A8B4-E17DA6BFA801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Run simulations of combinations of different parts and process parameters</a:t>
          </a:r>
          <a:endParaRPr lang="en-US" sz="1600" kern="1200"/>
        </a:p>
      </dsp:txBody>
      <dsp:txXfrm>
        <a:off x="5683712" y="1607785"/>
        <a:ext cx="1703651" cy="1135766"/>
      </dsp:txXfrm>
    </dsp:sp>
    <dsp:sp modelId="{7C7B3E8F-4457-4A89-A31D-A4D483F724B0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Examine and analyze results</a:t>
          </a:r>
        </a:p>
      </dsp:txBody>
      <dsp:txXfrm>
        <a:off x="8239187" y="1607785"/>
        <a:ext cx="1703651" cy="113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42B9-B7FE-4E21-8558-D702DC102696}" type="datetimeFigureOut"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9A107-C18F-448D-8FE3-9BA93785F5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4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7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5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9A107-C18F-448D-8FE3-9BA93785F5C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4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68C49C6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dpi.com/2075-4701/10/3/3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433387"/>
            <a:ext cx="5032744" cy="336564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100">
                <a:cs typeface="Calibri Light"/>
              </a:rPr>
              <a:t>Enabling Part-Process Design for Metal Additive Manufacturing</a:t>
            </a:r>
            <a:endParaRPr lang="en-US" sz="5100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48" y="4465861"/>
            <a:ext cx="5032744" cy="184528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>
                <a:cs typeface="Calibri"/>
              </a:rPr>
              <a:t>NASA Space Grant Symposium 2022</a:t>
            </a:r>
            <a:endParaRPr lang="en-US" sz="2000">
              <a:ea typeface="Calibri"/>
              <a:cs typeface="Calibri"/>
            </a:endParaRPr>
          </a:p>
          <a:p>
            <a:pPr algn="l"/>
            <a:r>
              <a:rPr lang="en-US" sz="2000">
                <a:cs typeface="Calibri"/>
              </a:rPr>
              <a:t>Raphaelle </a:t>
            </a:r>
            <a:r>
              <a:rPr lang="en-US" sz="2000" err="1">
                <a:cs typeface="Calibri"/>
              </a:rPr>
              <a:t>Guinanao</a:t>
            </a:r>
            <a:endParaRPr lang="en-US" sz="2000">
              <a:ea typeface="Calibri"/>
              <a:cs typeface="Calibri"/>
            </a:endParaRPr>
          </a:p>
          <a:p>
            <a:pPr algn="l"/>
            <a:r>
              <a:rPr lang="en-US" sz="2000">
                <a:ea typeface="Calibri"/>
                <a:cs typeface="Calibri"/>
              </a:rPr>
              <a:t>Mentor: Dr. Hannah </a:t>
            </a:r>
            <a:r>
              <a:rPr lang="en-US" sz="2000" err="1">
                <a:ea typeface="Calibri"/>
                <a:cs typeface="Calibri"/>
              </a:rPr>
              <a:t>Budinoff</a:t>
            </a:r>
            <a:endParaRPr lang="en-US" sz="2000">
              <a:ea typeface="Calibri"/>
              <a:cs typeface="Calibri"/>
            </a:endParaRPr>
          </a:p>
          <a:p>
            <a:pPr algn="l"/>
            <a:r>
              <a:rPr lang="en-US" sz="2000">
                <a:cs typeface="Calibri"/>
              </a:rPr>
              <a:t>MADE Lab: Jannatul Bushra, Carlos Robles, David Manford</a:t>
            </a:r>
            <a:endParaRPr lang="en-US" sz="2000">
              <a:ea typeface="Calibri"/>
              <a:cs typeface="Calibri"/>
            </a:endParaRPr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CF21D389-AF53-6DD2-71EF-0DF93A9B3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917" y="4545312"/>
            <a:ext cx="2072518" cy="2103603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28A22E2-430D-0BF7-CD4C-B0E1B1043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302" y="4538317"/>
            <a:ext cx="1354991" cy="2098452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D9008C30-C1ED-7454-87B5-FFAACA0F7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9307" y="4538317"/>
            <a:ext cx="1993817" cy="2098452"/>
          </a:xfrm>
          <a:prstGeom prst="rect">
            <a:avLst/>
          </a:prstGeom>
        </p:spPr>
      </p:pic>
      <p:pic>
        <p:nvPicPr>
          <p:cNvPr id="7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788A2C1-1AA4-EE88-A851-60877E671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004" y="2707105"/>
            <a:ext cx="2743200" cy="14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084CF-7DC6-4CE0-BBA8-3A5CAAD9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800">
                <a:cs typeface="Calibri Light"/>
              </a:rPr>
              <a:t>Background to Additive Manufacturing</a:t>
            </a:r>
            <a:endParaRPr lang="en-US" sz="3800">
              <a:ea typeface="Calibri Light"/>
              <a:cs typeface="Calibri Light"/>
            </a:endParaRP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9F519-8FC0-4DF7-8D31-8C216277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Additive Manufacturing (AM)/ 3D Printing</a:t>
            </a:r>
            <a:endParaRPr lang="en-US" sz="2200">
              <a:ea typeface="Calibri"/>
              <a:cs typeface="Calibri"/>
            </a:endParaRPr>
          </a:p>
          <a:p>
            <a:pPr lvl="1"/>
            <a:r>
              <a:rPr lang="en-US" sz="2200">
                <a:cs typeface="Calibri"/>
              </a:rPr>
              <a:t>Allows for the fabrication of detailed parts</a:t>
            </a:r>
            <a:endParaRPr lang="en-US"/>
          </a:p>
          <a:p>
            <a:pPr lvl="1"/>
            <a:r>
              <a:rPr lang="en-US" sz="2200">
                <a:ea typeface="Calibri"/>
                <a:cs typeface="Calibri"/>
              </a:rPr>
              <a:t>Grown in popularity and ease of access</a:t>
            </a:r>
            <a:endParaRPr lang="en-US"/>
          </a:p>
          <a:p>
            <a:r>
              <a:rPr lang="en-US" sz="2200">
                <a:ea typeface="Calibri"/>
                <a:cs typeface="Calibri"/>
              </a:rPr>
              <a:t>Process parameters</a:t>
            </a:r>
          </a:p>
          <a:p>
            <a:pPr lvl="1"/>
            <a:r>
              <a:rPr lang="en-US" sz="2200">
                <a:ea typeface="Calibri"/>
                <a:cs typeface="Calibri"/>
              </a:rPr>
              <a:t>Variables affecting printing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25A0E-0479-06DA-54D6-976897D94C91}"/>
              </a:ext>
            </a:extLst>
          </p:cNvPr>
          <p:cNvSpPr txBox="1"/>
          <p:nvPr/>
        </p:nvSpPr>
        <p:spPr>
          <a:xfrm>
            <a:off x="6104626" y="4710023"/>
            <a:ext cx="54748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6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61AB87D1-6F09-8981-F625-B6A8000F6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51" b="14555"/>
          <a:stretch/>
        </p:blipFill>
        <p:spPr>
          <a:xfrm rot="5400000">
            <a:off x="4566861" y="2007950"/>
            <a:ext cx="5602427" cy="2871200"/>
          </a:xfrm>
          <a:prstGeom prst="rect">
            <a:avLst/>
          </a:prstGeom>
        </p:spPr>
      </p:pic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353E8EFF-AE7F-B4C3-4DD0-D57C652664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87" t="4822" r="15036" b="62983"/>
          <a:stretch/>
        </p:blipFill>
        <p:spPr>
          <a:xfrm>
            <a:off x="9012072" y="678594"/>
            <a:ext cx="2889607" cy="5541692"/>
          </a:xfrm>
          <a:prstGeom prst="rect">
            <a:avLst/>
          </a:prstGeom>
        </p:spPr>
      </p:pic>
      <p:pic>
        <p:nvPicPr>
          <p:cNvPr id="40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6D576B0-2041-28D0-D0AF-151E955AA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26" t="5801" r="-477" b="552"/>
          <a:stretch/>
        </p:blipFill>
        <p:spPr>
          <a:xfrm>
            <a:off x="11150220" y="1628773"/>
            <a:ext cx="750989" cy="3846077"/>
          </a:xfrm>
          <a:prstGeom prst="rect">
            <a:avLst/>
          </a:prstGeom>
        </p:spPr>
      </p:pic>
      <p:pic>
        <p:nvPicPr>
          <p:cNvPr id="42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AD3E87B5-E4A3-4024-EBCC-EA64D0B10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48" t="29965" r="33890" b="790"/>
          <a:stretch/>
        </p:blipFill>
        <p:spPr>
          <a:xfrm>
            <a:off x="9012071" y="2134556"/>
            <a:ext cx="2196064" cy="28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3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70D7E-D067-4651-BA90-32F66B37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Background</a:t>
            </a:r>
            <a:endParaRPr 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C7631-A024-4F3E-8C66-8A549E1B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>
                <a:cs typeface="Calibri"/>
              </a:rPr>
              <a:t>Powder Bed Fusion (PBF)</a:t>
            </a:r>
            <a:endParaRPr lang="en-US" sz="22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200">
                <a:ea typeface="Calibri" panose="020F0502020204030204"/>
                <a:cs typeface="Calibri" panose="020F0502020204030204"/>
              </a:rPr>
              <a:t>AM Process employing metal powder</a:t>
            </a:r>
          </a:p>
          <a:p>
            <a:r>
              <a:rPr lang="en-US" sz="2200">
                <a:ea typeface="Calibri" panose="020F0502020204030204"/>
                <a:cs typeface="Calibri" panose="020F0502020204030204"/>
              </a:rPr>
              <a:t>ANSYS Additive</a:t>
            </a:r>
          </a:p>
          <a:p>
            <a:pPr lvl="1"/>
            <a:r>
              <a:rPr lang="en-US" sz="2200">
                <a:ea typeface="Calibri" panose="020F0502020204030204"/>
                <a:cs typeface="Calibri" panose="020F0502020204030204"/>
              </a:rPr>
              <a:t>Software which allows us to simulate the PBF process on given parts</a:t>
            </a:r>
          </a:p>
          <a:p>
            <a:pPr lvl="1"/>
            <a:r>
              <a:rPr lang="en-US" sz="2200">
                <a:ea typeface="Calibri" panose="020F0502020204030204"/>
                <a:cs typeface="Calibri" panose="020F0502020204030204"/>
              </a:rPr>
              <a:t>Running thermal strain simulations</a:t>
            </a:r>
          </a:p>
          <a:p>
            <a:pPr lvl="1"/>
            <a:endParaRPr lang="en-US" sz="2200">
              <a:ea typeface="Calibri" panose="020F0502020204030204"/>
              <a:cs typeface="Calibri" panose="020F0502020204030204"/>
            </a:endParaRPr>
          </a:p>
          <a:p>
            <a:endParaRPr lang="en-US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BFA832C-02EC-520F-4561-2EEC353BE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865994"/>
            <a:ext cx="6903720" cy="512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FFC7D7-19BB-4B1A-D387-DA7544B78876}"/>
              </a:ext>
            </a:extLst>
          </p:cNvPr>
          <p:cNvSpPr txBox="1"/>
          <p:nvPr/>
        </p:nvSpPr>
        <p:spPr>
          <a:xfrm>
            <a:off x="4652513" y="5932098"/>
            <a:ext cx="711391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Source: </a:t>
            </a:r>
            <a:r>
              <a:rPr lang="en-US" sz="1100">
                <a:hlinkClick r:id="rId4"/>
              </a:rPr>
              <a:t>Material Reuse in Laser Powder Bed Fusion: Side Effects of the Laser—Metal Powder Interaction</a:t>
            </a:r>
            <a:endParaRPr lang="en-US" sz="11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90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C0B9F885-C9C6-34B6-23BA-7415FA53B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</a:blip>
          <a:srcRect l="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E94E1-7859-3F11-6FC9-C42DF544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How sensitive is part distortion to geometric and process parameter variation?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16AF3-BB04-8F4F-D440-8D011C742F61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114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98ACC-B8FB-4E42-B10E-0669A2E5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Experimental Design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Diagram 22">
            <a:extLst>
              <a:ext uri="{FF2B5EF4-FFF2-40B4-BE49-F238E27FC236}">
                <a16:creationId xmlns:a16="http://schemas.microsoft.com/office/drawing/2014/main" id="{08612946-B70E-5AFB-0982-1C4800C6A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73579"/>
              </p:ext>
            </p:extLst>
          </p:nvPr>
        </p:nvGraphicFramePr>
        <p:xfrm>
          <a:off x="795068" y="6754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5" descr="Icon&#10;&#10;Description automatically generated">
            <a:extLst>
              <a:ext uri="{FF2B5EF4-FFF2-40B4-BE49-F238E27FC236}">
                <a16:creationId xmlns:a16="http://schemas.microsoft.com/office/drawing/2014/main" id="{27AFB54D-DB1F-D3C8-54C3-3684C672E1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085" y="3644987"/>
            <a:ext cx="2743200" cy="29083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FC6B04-176F-373B-F783-9AB72D6070EA}"/>
              </a:ext>
            </a:extLst>
          </p:cNvPr>
          <p:cNvCxnSpPr/>
          <p:nvPr/>
        </p:nvCxnSpPr>
        <p:spPr>
          <a:xfrm flipV="1">
            <a:off x="4323566" y="3963442"/>
            <a:ext cx="1492685" cy="3131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F2BFF9-EE1B-6A7D-D546-F73F31AB6A2B}"/>
              </a:ext>
            </a:extLst>
          </p:cNvPr>
          <p:cNvCxnSpPr>
            <a:cxnSpLocks/>
          </p:cNvCxnSpPr>
          <p:nvPr/>
        </p:nvCxnSpPr>
        <p:spPr>
          <a:xfrm flipV="1">
            <a:off x="4323565" y="4464483"/>
            <a:ext cx="1492685" cy="4175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924E38-13B6-FD00-2DFF-57E976A13BD7}"/>
              </a:ext>
            </a:extLst>
          </p:cNvPr>
          <p:cNvCxnSpPr/>
          <p:nvPr/>
        </p:nvCxnSpPr>
        <p:spPr>
          <a:xfrm>
            <a:off x="4508196" y="3981059"/>
            <a:ext cx="27141" cy="5073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77EBA0-E696-45AA-2D9E-85486DD2C40F}"/>
              </a:ext>
            </a:extLst>
          </p:cNvPr>
          <p:cNvSpPr txBox="1"/>
          <p:nvPr/>
        </p:nvSpPr>
        <p:spPr>
          <a:xfrm>
            <a:off x="3559218" y="4091574"/>
            <a:ext cx="13235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Roof Height</a:t>
            </a:r>
            <a:endParaRPr lang="en-US" sz="1200" dirty="0">
              <a:cs typeface="Calibri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907A54-27E2-26FB-17A4-2B78838FDE76}"/>
              </a:ext>
            </a:extLst>
          </p:cNvPr>
          <p:cNvCxnSpPr>
            <a:cxnSpLocks/>
          </p:cNvCxnSpPr>
          <p:nvPr/>
        </p:nvCxnSpPr>
        <p:spPr>
          <a:xfrm flipV="1">
            <a:off x="6056333" y="3692044"/>
            <a:ext cx="0" cy="67849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FD80E1-3DD5-A98D-4E04-C706397866FE}"/>
              </a:ext>
            </a:extLst>
          </p:cNvPr>
          <p:cNvCxnSpPr>
            <a:cxnSpLocks/>
          </p:cNvCxnSpPr>
          <p:nvPr/>
        </p:nvCxnSpPr>
        <p:spPr>
          <a:xfrm flipV="1">
            <a:off x="6933154" y="3660730"/>
            <a:ext cx="52192" cy="73068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D1F8B5-FA10-77C7-FDF7-0450F953768C}"/>
              </a:ext>
            </a:extLst>
          </p:cNvPr>
          <p:cNvCxnSpPr>
            <a:cxnSpLocks/>
          </p:cNvCxnSpPr>
          <p:nvPr/>
        </p:nvCxnSpPr>
        <p:spPr>
          <a:xfrm>
            <a:off x="6063510" y="4033250"/>
            <a:ext cx="883086" cy="62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8F4DBE5-C79F-F1C9-07CE-4C93220E5F4C}"/>
              </a:ext>
            </a:extLst>
          </p:cNvPr>
          <p:cNvSpPr txBox="1"/>
          <p:nvPr/>
        </p:nvSpPr>
        <p:spPr>
          <a:xfrm>
            <a:off x="6064424" y="3653164"/>
            <a:ext cx="8956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Web Width</a:t>
            </a:r>
            <a:endParaRPr lang="en-US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32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70D7E-D067-4651-BA90-32F66B37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 dirty="0">
                <a:cs typeface="Calibri Light"/>
              </a:rPr>
              <a:t>Analysis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EEE68EF-1FE4-210E-5954-49065B09F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81999"/>
              </p:ext>
            </p:extLst>
          </p:nvPr>
        </p:nvGraphicFramePr>
        <p:xfrm>
          <a:off x="532355" y="2734849"/>
          <a:ext cx="4151762" cy="391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542">
                  <a:extLst>
                    <a:ext uri="{9D8B030D-6E8A-4147-A177-3AD203B41FA5}">
                      <a16:colId xmlns:a16="http://schemas.microsoft.com/office/drawing/2014/main" val="3316524425"/>
                    </a:ext>
                  </a:extLst>
                </a:gridCol>
                <a:gridCol w="1367542">
                  <a:extLst>
                    <a:ext uri="{9D8B030D-6E8A-4147-A177-3AD203B41FA5}">
                      <a16:colId xmlns:a16="http://schemas.microsoft.com/office/drawing/2014/main" val="1394769444"/>
                    </a:ext>
                  </a:extLst>
                </a:gridCol>
                <a:gridCol w="1416678">
                  <a:extLst>
                    <a:ext uri="{9D8B030D-6E8A-4147-A177-3AD203B41FA5}">
                      <a16:colId xmlns:a16="http://schemas.microsoft.com/office/drawing/2014/main" val="1751535263"/>
                    </a:ext>
                  </a:extLst>
                </a:gridCol>
              </a:tblGrid>
              <a:tr h="3064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Roof Height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Web Width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Scan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3771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57835"/>
                  </a:ext>
                </a:extLst>
              </a:tr>
              <a:tr h="3064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33316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07612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40100"/>
                  </a:ext>
                </a:extLst>
              </a:tr>
              <a:tr h="2845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85486"/>
                  </a:ext>
                </a:extLst>
              </a:tr>
              <a:tr h="3064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17022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052272"/>
                  </a:ext>
                </a:extLst>
              </a:tr>
              <a:tr h="3064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78543"/>
                  </a:ext>
                </a:extLst>
              </a:tr>
              <a:tr h="2954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79800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79860"/>
                  </a:ext>
                </a:extLst>
              </a:tr>
              <a:tr h="2845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086151"/>
                  </a:ext>
                </a:extLst>
              </a:tr>
              <a:tr h="3064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Calibri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774601"/>
                  </a:ext>
                </a:extLst>
              </a:tr>
            </a:tbl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998D30EF-F9C2-632C-8D1D-A45694C6B5EE}"/>
              </a:ext>
            </a:extLst>
          </p:cNvPr>
          <p:cNvSpPr txBox="1"/>
          <p:nvPr/>
        </p:nvSpPr>
        <p:spPr>
          <a:xfrm>
            <a:off x="4987636" y="266054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PART GEOMETRY (in mm)</a:t>
            </a:r>
            <a:endParaRPr lang="en-US"/>
          </a:p>
        </p:txBody>
      </p:sp>
      <p:pic>
        <p:nvPicPr>
          <p:cNvPr id="16" name="Picture 17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4018539A-AF00-1D26-3EFE-73F789E11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9" t="10069" r="6870" b="3472"/>
          <a:stretch/>
        </p:blipFill>
        <p:spPr>
          <a:xfrm>
            <a:off x="4989812" y="3726643"/>
            <a:ext cx="2355677" cy="2632737"/>
          </a:xfrm>
          <a:prstGeom prst="rect">
            <a:avLst/>
          </a:prstGeom>
        </p:spPr>
      </p:pic>
      <p:pic>
        <p:nvPicPr>
          <p:cNvPr id="18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8A80EAED-9A05-3088-2EA5-42E01BBA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554" y="3725906"/>
            <a:ext cx="2248291" cy="2537695"/>
          </a:xfrm>
          <a:prstGeom prst="rect">
            <a:avLst/>
          </a:prstGeom>
        </p:spPr>
      </p:pic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1B81F70-822A-BA03-9F29-A3314FF1EA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9" t="6908" r="11149" b="1645"/>
          <a:stretch/>
        </p:blipFill>
        <p:spPr>
          <a:xfrm>
            <a:off x="8156253" y="760868"/>
            <a:ext cx="2336377" cy="2493661"/>
          </a:xfrm>
          <a:prstGeom prst="rect">
            <a:avLst/>
          </a:prstGeom>
        </p:spPr>
      </p:pic>
      <p:pic>
        <p:nvPicPr>
          <p:cNvPr id="4" name="Picture 4" descr="A picture containing text, stationary, file folder&#10;&#10;Description automatically generated">
            <a:extLst>
              <a:ext uri="{FF2B5EF4-FFF2-40B4-BE49-F238E27FC236}">
                <a16:creationId xmlns:a16="http://schemas.microsoft.com/office/drawing/2014/main" id="{F25ADE7F-748B-87DC-6A67-BEAFE57CB5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93" t="6826" r="18965" b="3072"/>
          <a:stretch/>
        </p:blipFill>
        <p:spPr>
          <a:xfrm>
            <a:off x="5110619" y="761586"/>
            <a:ext cx="2200888" cy="260412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5279BB4-61B0-069A-D4FE-96AFAA0290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148" b="129"/>
          <a:stretch/>
        </p:blipFill>
        <p:spPr>
          <a:xfrm>
            <a:off x="10971258" y="1371600"/>
            <a:ext cx="1218127" cy="4109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CC4C7-7C19-39E9-4CDC-80D83CB55CA3}"/>
              </a:ext>
            </a:extLst>
          </p:cNvPr>
          <p:cNvSpPr txBox="1"/>
          <p:nvPr/>
        </p:nvSpPr>
        <p:spPr>
          <a:xfrm>
            <a:off x="5110619" y="3200400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Roof Height (5mm)</a:t>
            </a:r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Web Width (10mm)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850D8-DDFE-09E7-2F20-C157E26EF384}"/>
              </a:ext>
            </a:extLst>
          </p:cNvPr>
          <p:cNvSpPr txBox="1"/>
          <p:nvPr/>
        </p:nvSpPr>
        <p:spPr>
          <a:xfrm>
            <a:off x="8116865" y="320039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Roof Height (3mm)</a:t>
            </a:r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Web Width (10mm)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82C9D-E0B6-7B4F-196E-F73E1D2F9408}"/>
              </a:ext>
            </a:extLst>
          </p:cNvPr>
          <p:cNvSpPr txBox="1"/>
          <p:nvPr/>
        </p:nvSpPr>
        <p:spPr>
          <a:xfrm>
            <a:off x="5110619" y="6206645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Roof Height (5mm)</a:t>
            </a:r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Web Width (12mm)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901DD-35D0-7D2F-E55C-DC9037BAFC3C}"/>
              </a:ext>
            </a:extLst>
          </p:cNvPr>
          <p:cNvSpPr txBox="1"/>
          <p:nvPr/>
        </p:nvSpPr>
        <p:spPr>
          <a:xfrm>
            <a:off x="8116865" y="6206644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Roof Height (3mm)</a:t>
            </a:r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Web Width (12mm)</a:t>
            </a:r>
          </a:p>
        </p:txBody>
      </p:sp>
    </p:spTree>
    <p:extLst>
      <p:ext uri="{BB962C8B-B14F-4D97-AF65-F5344CB8AC3E}">
        <p14:creationId xmlns:p14="http://schemas.microsoft.com/office/powerpoint/2010/main" val="133639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98ACC-B8FB-4E42-B10E-0669A2E5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Analysis</a:t>
            </a:r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A9B23E40-D3D8-72B8-22CA-3262BDC71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348" y="5037029"/>
            <a:ext cx="295275" cy="228600"/>
          </a:xfrm>
          <a:prstGeom prst="rect">
            <a:avLst/>
          </a:prstGeom>
        </p:spPr>
      </p:pic>
      <p:pic>
        <p:nvPicPr>
          <p:cNvPr id="15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D32E888D-5EA5-A2F2-38E7-51A6B756A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16" b="-350"/>
          <a:stretch/>
        </p:blipFill>
        <p:spPr>
          <a:xfrm>
            <a:off x="-4175" y="2905381"/>
            <a:ext cx="4183776" cy="2913321"/>
          </a:xfrm>
          <a:prstGeom prst="rect">
            <a:avLst/>
          </a:prstGeom>
        </p:spPr>
      </p:pic>
      <p:pic>
        <p:nvPicPr>
          <p:cNvPr id="18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C39F8EFC-7AB5-06CD-CAF1-16BAD59A1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881" y="2759244"/>
            <a:ext cx="4611665" cy="3061843"/>
          </a:xfrm>
          <a:prstGeom prst="rect">
            <a:avLst/>
          </a:prstGeom>
        </p:spPr>
      </p:pic>
      <p:pic>
        <p:nvPicPr>
          <p:cNvPr id="19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33ADB3-330A-4F93-CCA6-3DDFB1AD66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44" t="12186" r="469" b="-359"/>
          <a:stretch/>
        </p:blipFill>
        <p:spPr>
          <a:xfrm>
            <a:off x="4171168" y="3249847"/>
            <a:ext cx="3359610" cy="257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98ACC-B8FB-4E42-B10E-0669A2E5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Conclusion</a:t>
            </a:r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D0724-912E-ABEC-DCC8-C92476BC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958"/>
            <a:ext cx="10515600" cy="40550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Significance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sz="2800">
                <a:cs typeface="Calibri"/>
              </a:rPr>
              <a:t>Inform engineers employing PBF processes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en-US" sz="2800">
                <a:cs typeface="Calibri"/>
              </a:rPr>
              <a:t>Allows us to predict/ optimize the accuracy of parts based on process parameters</a:t>
            </a:r>
            <a:endParaRPr lang="en-US" sz="2800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Future iterations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sz="2800">
                <a:cs typeface="Calibri"/>
              </a:rPr>
              <a:t>Current results are only a small sample size of the current experiment. Still have 4 more geometrical parts.</a:t>
            </a:r>
          </a:p>
          <a:p>
            <a:pPr lvl="1"/>
            <a:r>
              <a:rPr lang="en-US" sz="2800">
                <a:cs typeface="Calibri"/>
              </a:rPr>
              <a:t>Explore effects of different process parameters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en-US" sz="2800">
                <a:ea typeface="+mn-lt"/>
                <a:cs typeface="+mn-lt"/>
              </a:rPr>
              <a:t>Apply results to machine learning models to predict part accuracy</a:t>
            </a: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83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12D15-1E7C-4347-A398-5779B8BC7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5895178" cy="4099642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  <a:cs typeface="Calibri Light"/>
              </a:rPr>
              <a:t>Thank you!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AD43-C5AA-4E0D-B3BF-3279F084B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1122363"/>
            <a:ext cx="3505200" cy="426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dirty="0">
                <a:cs typeface="Calibri"/>
              </a:rPr>
              <a:t>Acknowledgements:</a:t>
            </a:r>
          </a:p>
          <a:p>
            <a:pPr algn="l"/>
            <a:r>
              <a:rPr lang="en-US" dirty="0">
                <a:cs typeface="Calibri"/>
              </a:rPr>
              <a:t>MADE Lab</a:t>
            </a:r>
          </a:p>
          <a:p>
            <a:pPr algn="l"/>
            <a:r>
              <a:rPr lang="en-US" dirty="0">
                <a:ea typeface="Calibri"/>
                <a:cs typeface="Calibri"/>
              </a:rPr>
              <a:t>Department of Systems and Industrial Engineering</a:t>
            </a:r>
          </a:p>
        </p:txBody>
      </p:sp>
      <p:sp>
        <p:nvSpPr>
          <p:cNvPr id="16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F9856D1-2DC2-6AB8-F003-A6475E4F7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47" y="2292957"/>
            <a:ext cx="1485817" cy="1570132"/>
          </a:xfrm>
          <a:prstGeom prst="rect">
            <a:avLst/>
          </a:prstGeom>
        </p:spPr>
      </p:pic>
      <p:pic>
        <p:nvPicPr>
          <p:cNvPr id="7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53C8DAC-5113-07D4-C40B-9B553D4EE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324" y="461745"/>
            <a:ext cx="2052320" cy="1078029"/>
          </a:xfrm>
          <a:prstGeom prst="rect">
            <a:avLst/>
          </a:prstGeom>
        </p:spPr>
      </p:pic>
      <p:pic>
        <p:nvPicPr>
          <p:cNvPr id="9" name="Picture 9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8508094-D204-2EAD-D3A3-ACAADB992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953" y="2042394"/>
            <a:ext cx="1574321" cy="2097477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949D865A-4B36-A822-A431-08DFF9D08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0" y="2147212"/>
            <a:ext cx="1751164" cy="17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Enabling Part-Process Design for Metal Additive Manufacturing</vt:lpstr>
      <vt:lpstr>Background to Additive Manufacturing</vt:lpstr>
      <vt:lpstr>Background</vt:lpstr>
      <vt:lpstr>How sensitive is part distortion to geometric and process parameter variation?</vt:lpstr>
      <vt:lpstr>Experimental Design</vt:lpstr>
      <vt:lpstr>Analysis</vt:lpstr>
      <vt:lpstr>Analysis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Guinanao, Raphaelle Therese - (rtguinanao)</cp:lastModifiedBy>
  <cp:revision>328</cp:revision>
  <dcterms:created xsi:type="dcterms:W3CDTF">2022-03-16T21:39:42Z</dcterms:created>
  <dcterms:modified xsi:type="dcterms:W3CDTF">2022-04-09T00:54:17Z</dcterms:modified>
</cp:coreProperties>
</file>